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0" r:id="rId5"/>
    <p:sldId id="271" r:id="rId6"/>
    <p:sldId id="272" r:id="rId7"/>
    <p:sldId id="261" r:id="rId8"/>
    <p:sldId id="270" r:id="rId9"/>
    <p:sldId id="258" r:id="rId10"/>
    <p:sldId id="265" r:id="rId11"/>
    <p:sldId id="264" r:id="rId12"/>
    <p:sldId id="267" r:id="rId13"/>
    <p:sldId id="269" r:id="rId14"/>
    <p:sldId id="273" r:id="rId15"/>
    <p:sldId id="274" r:id="rId16"/>
    <p:sldId id="275" r:id="rId1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92" autoAdjust="0"/>
    <p:restoredTop sz="94660"/>
  </p:normalViewPr>
  <p:slideViewPr>
    <p:cSldViewPr snapToGrid="0">
      <p:cViewPr varScale="1">
        <p:scale>
          <a:sx n="69" d="100"/>
          <a:sy n="69" d="100"/>
        </p:scale>
        <p:origin x="-714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14787A-11AE-4580-B310-AD7139D94936}" type="datetimeFigureOut">
              <a:rPr lang="pl-PL" smtClean="0"/>
              <a:pPr/>
              <a:t>27.11.2019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337728-D98E-4E1C-A187-5D7008A6FB66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8" name="Group 7"/>
          <p:cNvGrpSpPr/>
          <p:nvPr/>
        </p:nvGrpSpPr>
        <p:grpSpPr>
          <a:xfrm>
            <a:off x="1592135" y="2887530"/>
            <a:ext cx="9038813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7788" y="1387737"/>
            <a:ext cx="9036424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767862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787A-11AE-4580-B310-AD7139D94936}" type="datetimeFigureOut">
              <a:rPr lang="pl-PL" smtClean="0"/>
              <a:pPr/>
              <a:t>27.11.2019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37728-D98E-4E1C-A187-5D7008A6FB66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7" name="Group 10"/>
          <p:cNvGrpSpPr/>
          <p:nvPr/>
        </p:nvGrpSpPr>
        <p:grpSpPr>
          <a:xfrm>
            <a:off x="1563446" y="1392217"/>
            <a:ext cx="9038813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22081" y="559399"/>
            <a:ext cx="2237591" cy="556676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7985" y="849855"/>
            <a:ext cx="7343889" cy="5023821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787A-11AE-4580-B310-AD7139D94936}" type="datetimeFigureOut">
              <a:rPr lang="pl-PL" smtClean="0"/>
              <a:pPr/>
              <a:t>27.11.2019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37728-D98E-4E1C-A187-5D7008A6FB66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7" name="Group 10"/>
          <p:cNvGrpSpPr/>
          <p:nvPr/>
        </p:nvGrpSpPr>
        <p:grpSpPr>
          <a:xfrm rot="5400000">
            <a:off x="6125426" y="2880824"/>
            <a:ext cx="5480154" cy="923330"/>
            <a:chOff x="1815339" y="1496875"/>
            <a:chExt cx="5480154" cy="692497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496875"/>
              <a:ext cx="877163" cy="6924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787A-11AE-4580-B310-AD7139D94936}" type="datetimeFigureOut">
              <a:rPr lang="pl-PL" smtClean="0"/>
              <a:pPr/>
              <a:t>27.11.2019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37728-D98E-4E1C-A187-5D7008A6FB6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grpSp>
        <p:nvGrpSpPr>
          <p:cNvPr id="2" name="Group 11"/>
          <p:cNvGrpSpPr/>
          <p:nvPr/>
        </p:nvGrpSpPr>
        <p:grpSpPr>
          <a:xfrm>
            <a:off x="1563446" y="1392217"/>
            <a:ext cx="9038813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563446" y="2887579"/>
            <a:ext cx="9038813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54" y="1204857"/>
            <a:ext cx="10339617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2331" y="3767317"/>
            <a:ext cx="10312996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787A-11AE-4580-B310-AD7139D94936}" type="datetimeFigureOut">
              <a:rPr lang="pl-PL" smtClean="0"/>
              <a:pPr/>
              <a:t>27.11.2019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37728-D98E-4E1C-A187-5D7008A6FB6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787A-11AE-4580-B310-AD7139D94936}" type="datetimeFigureOut">
              <a:rPr lang="pl-PL" smtClean="0"/>
              <a:pPr/>
              <a:t>27.11.2019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37728-D98E-4E1C-A187-5D7008A6FB6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grpSp>
        <p:nvGrpSpPr>
          <p:cNvPr id="2" name="Group 12"/>
          <p:cNvGrpSpPr/>
          <p:nvPr/>
        </p:nvGrpSpPr>
        <p:grpSpPr>
          <a:xfrm>
            <a:off x="1563446" y="1392217"/>
            <a:ext cx="9038813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240280"/>
            <a:ext cx="5071872" cy="387705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6193535" y="2240280"/>
            <a:ext cx="5071872" cy="387705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2080" y="2240280"/>
            <a:ext cx="458992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7984" y="2947595"/>
            <a:ext cx="5071872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9741" y="2240280"/>
            <a:ext cx="4596384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944368"/>
            <a:ext cx="50663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787A-11AE-4580-B310-AD7139D94936}" type="datetimeFigureOut">
              <a:rPr lang="pl-PL" smtClean="0"/>
              <a:pPr/>
              <a:t>27.11.2019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37728-D98E-4E1C-A187-5D7008A6FB66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10" name="Group 13"/>
          <p:cNvGrpSpPr/>
          <p:nvPr/>
        </p:nvGrpSpPr>
        <p:grpSpPr>
          <a:xfrm>
            <a:off x="1563446" y="1392217"/>
            <a:ext cx="9038813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787A-11AE-4580-B310-AD7139D94936}" type="datetimeFigureOut">
              <a:rPr lang="pl-PL" smtClean="0"/>
              <a:pPr/>
              <a:t>27.11.2019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37728-D98E-4E1C-A187-5D7008A6FB66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6" name="Group 9"/>
          <p:cNvGrpSpPr/>
          <p:nvPr/>
        </p:nvGrpSpPr>
        <p:grpSpPr>
          <a:xfrm>
            <a:off x="1563446" y="1392217"/>
            <a:ext cx="9038813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787A-11AE-4580-B310-AD7139D94936}" type="datetimeFigureOut">
              <a:rPr lang="pl-PL" smtClean="0"/>
              <a:pPr/>
              <a:t>27.11.2019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37728-D98E-4E1C-A187-5D7008A6FB6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2773" y="1678196"/>
            <a:ext cx="4563311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2669" y="559399"/>
            <a:ext cx="5488889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12773" y="3603813"/>
            <a:ext cx="4548967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787A-11AE-4580-B310-AD7139D94936}" type="datetimeFigureOut">
              <a:rPr lang="pl-PL" smtClean="0"/>
              <a:pPr/>
              <a:t>27.11.2019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37728-D98E-4E1C-A187-5D7008A6FB6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3642" y="4668819"/>
            <a:ext cx="10356028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911723" y="666965"/>
            <a:ext cx="6362875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986" y="5324306"/>
            <a:ext cx="10341685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787A-11AE-4580-B310-AD7139D94936}" type="datetimeFigureOut">
              <a:rPr lang="pl-PL" smtClean="0"/>
              <a:pPr/>
              <a:t>27.11.2019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37728-D98E-4E1C-A187-5D7008A6FB6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7987" y="570156"/>
            <a:ext cx="10341684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2330" y="2248348"/>
            <a:ext cx="10327340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504" y="616144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014787A-11AE-4580-B310-AD7139D94936}" type="datetimeFigureOut">
              <a:rPr lang="pl-PL" smtClean="0"/>
              <a:pPr/>
              <a:t>27.11.2019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16144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52352" y="616144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D337728-D98E-4E1C-A187-5D7008A6FB6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8000" dirty="0" smtClean="0"/>
              <a:t>Prawo autorskie</a:t>
            </a:r>
            <a:endParaRPr lang="pl-PL" sz="80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356433473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3792" y="-489397"/>
            <a:ext cx="12745791" cy="7647476"/>
          </a:xfr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18703117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Naruszenie prawa autorskiego nazwa się używanie jakiegoś utworu </a:t>
            </a:r>
          </a:p>
          <a:p>
            <a:r>
              <a:rPr lang="pl-PL" dirty="0" smtClean="0"/>
              <a:t> bez zgody i wiedzy autora.</a:t>
            </a:r>
          </a:p>
          <a:p>
            <a:r>
              <a:rPr lang="pl-PL" dirty="0" smtClean="0"/>
              <a:t>bez licencji ,która przysługuje osobie korzystającej z utworu innej osoby.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3227" y="432996"/>
            <a:ext cx="10341684" cy="1054250"/>
          </a:xfrm>
        </p:spPr>
        <p:txBody>
          <a:bodyPr>
            <a:noAutofit/>
          </a:bodyPr>
          <a:lstStyle/>
          <a:p>
            <a:r>
              <a:rPr lang="pl-PL" sz="4400" dirty="0" smtClean="0"/>
              <a:t>Z czym wiąże się naruszenie prawa autorskiego?</a:t>
            </a:r>
            <a:endParaRPr lang="pl-PL" sz="4400" dirty="0"/>
          </a:p>
        </p:txBody>
      </p:sp>
    </p:spTree>
    <p:extLst>
      <p:ext uri="{BB962C8B-B14F-4D97-AF65-F5344CB8AC3E}">
        <p14:creationId xmlns="" xmlns:p14="http://schemas.microsoft.com/office/powerpoint/2010/main" val="163776609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pl-PL" b="1" dirty="0"/>
          </a:p>
          <a:p>
            <a:pPr algn="ctr"/>
            <a:r>
              <a:rPr lang="pl-PL" dirty="0"/>
              <a:t>Zgodnie z ustawą o prawie </a:t>
            </a:r>
            <a:r>
              <a:rPr lang="pl-PL" dirty="0" smtClean="0"/>
              <a:t>autorskim dozwolone </a:t>
            </a:r>
            <a:r>
              <a:rPr lang="pl-PL" dirty="0"/>
              <a:t>jest nieodpłatne korzystanie z już rozpowszechnionego utworu w zakresie własnego użytku osobistego. Zezwolenia twórcy nie wymaga również przejściowe lub incydentalne zwielokrotnianie utworów, niemające samodzielnego znaczenia gospodarczego, a stanowiące integralną i podstawową część procesu technologicznego i mające na celu umożliwienie przekazu utworu w systemie teleinformatycznym pomiędzy osobami trzecimi przez pośrednika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lub </a:t>
            </a:r>
            <a:r>
              <a:rPr lang="pl-PL" dirty="0"/>
              <a:t>zgodnego z prawem korzystania z utworu.</a:t>
            </a:r>
          </a:p>
          <a:p>
            <a:pPr algn="ctr"/>
            <a:r>
              <a:rPr lang="pl-PL" dirty="0"/>
              <a:t>Tak więc użytkownik może korzystać z utworu, który został czasowo skopiowany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do </a:t>
            </a:r>
            <a:r>
              <a:rPr lang="pl-PL" dirty="0"/>
              <a:t>pamięci RAM - </a:t>
            </a:r>
            <a:r>
              <a:rPr lang="pl-PL" dirty="0" err="1"/>
              <a:t>wóczas</a:t>
            </a:r>
            <a:r>
              <a:rPr lang="pl-PL" dirty="0"/>
              <a:t> nie będzie to uznane za </a:t>
            </a:r>
            <a:r>
              <a:rPr lang="pl-PL" b="1" dirty="0"/>
              <a:t>naruszenie prawa autorskiego</a:t>
            </a:r>
            <a:r>
              <a:rPr lang="pl-PL" dirty="0"/>
              <a:t>.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Należy </a:t>
            </a:r>
            <a:r>
              <a:rPr lang="pl-PL" dirty="0"/>
              <a:t>jednak pamiętać, że już udostępnienie zapisanego na dysku utworu, do którego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nie </a:t>
            </a:r>
            <a:r>
              <a:rPr lang="pl-PL" dirty="0"/>
              <a:t>nabyliśmy praw, jest nielegalne. Konsekwencją takiego działania może być nałożenie kary finansowej a także kary pozbawienia wolności do lat 5. Odpowiedzialność za naruszenie prawa ponosi się bez względu na to, czy naruszenie było zawinione czy nie.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Nie </a:t>
            </a:r>
            <a:r>
              <a:rPr lang="pl-PL" dirty="0"/>
              <a:t>ma znaczenia również fakt, że nie doszło do wyrządzenia szkody.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Co grozi za naruszenie praw autorskich w Internecie?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87875076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W przypadku naruszenia praw autorskich lub możliwości naruszenia, musimy niezwłocznie skontaktować się z autorem, od którego wzięliśmy utwór i zapytać się, czy ma coś przeciwko używania jego utworu. Jeśli się zgodzi to musimy i tak powiedzieć czyj to utwór, a jeśli nie powinniśmy usunąć tą treść. Gdy tego nie zrobimy autor ma prawo zgłosić nas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na </a:t>
            </a:r>
            <a:r>
              <a:rPr lang="pl-PL" dirty="0" smtClean="0"/>
              <a:t>policje.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4800" dirty="0" smtClean="0"/>
              <a:t>Jak należy postępować w przypadku naruszenia prawa autorskiego? </a:t>
            </a:r>
            <a:endParaRPr lang="pl-PL" sz="4800" dirty="0"/>
          </a:p>
        </p:txBody>
      </p:sp>
    </p:spTree>
    <p:extLst>
      <p:ext uri="{BB962C8B-B14F-4D97-AF65-F5344CB8AC3E}">
        <p14:creationId xmlns="" xmlns:p14="http://schemas.microsoft.com/office/powerpoint/2010/main" val="3688326988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04920" y="2604020"/>
            <a:ext cx="10327340" cy="3877815"/>
          </a:xfrm>
        </p:spPr>
        <p:txBody>
          <a:bodyPr>
            <a:normAutofit/>
          </a:bodyPr>
          <a:lstStyle/>
          <a:p>
            <a:pPr algn="ctr"/>
            <a:r>
              <a:rPr lang="pl-PL" dirty="0"/>
              <a:t>Ustawa o prawie autorskim reguluje również kwestię ochrony wizerunku. W myśl ustawy rozpowszechnianie wizerunku wymaga zezwolenia osoby na nim przedstawionej. Zezwolenia nie wymaga rozpowszechnianie wizerunku osoby powszechnie znanej, jeżeli wizerunek wykonano w związku z pełnieniem przez nią funkcji publicznych, w szczególności politycznych, społecznych, zawodowych oraz osoby stanowiącej jedynie szczegół całości takiej jak zgromadzenie, krajobraz, publiczna impreza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65258" y="641153"/>
            <a:ext cx="10715224" cy="901521"/>
          </a:xfrm>
        </p:spPr>
        <p:txBody>
          <a:bodyPr>
            <a:noAutofit/>
          </a:bodyPr>
          <a:lstStyle/>
          <a:p>
            <a:r>
              <a:rPr lang="pl-PL" sz="4000" b="1" dirty="0" smtClean="0"/>
              <a:t/>
            </a:r>
            <a:br>
              <a:rPr lang="pl-PL" sz="4000" b="1" dirty="0" smtClean="0"/>
            </a:br>
            <a:r>
              <a:rPr lang="pl-PL" sz="4000" b="1" dirty="0" smtClean="0"/>
              <a:t>Ochrona </a:t>
            </a:r>
            <a:r>
              <a:rPr lang="pl-PL" sz="4000" b="1" dirty="0"/>
              <a:t>wizerunku, adresata korespondencji i tajemnicy źródeł informacji</a:t>
            </a:r>
            <a:br>
              <a:rPr lang="pl-PL" sz="4000" b="1" dirty="0"/>
            </a:br>
            <a:endParaRPr lang="pl-PL" sz="4000" dirty="0"/>
          </a:p>
        </p:txBody>
      </p:sp>
    </p:spTree>
    <p:extLst>
      <p:ext uri="{BB962C8B-B14F-4D97-AF65-F5344CB8AC3E}">
        <p14:creationId xmlns="" xmlns:p14="http://schemas.microsoft.com/office/powerpoint/2010/main" val="1205005978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pl-PL" dirty="0"/>
          </a:p>
          <a:p>
            <a:r>
              <a:rPr lang="pl-PL" dirty="0"/>
              <a:t>Jeżeli osoba, do której korespondencja jest skierowana, nie wyraziła innej woli, rozpowszechnianie korespondencji, w okresie dwudziestu lat od jej śmierci, wymaga zezwolenia małżonka, a w jego braku kolejno zstępnych, rodziców lub rodzeństwa.</a:t>
            </a:r>
          </a:p>
          <a:p>
            <a:r>
              <a:rPr lang="pl-PL" dirty="0"/>
              <a:t>Twórca, a wydawca lub producent na żądanie twórcy mają obowiązek zachowania w tajemnicy źródeł informacji wykorzystanych w utworze oraz nieujawniania związanych z tym dokumentów. Ujawnienie tajemnicy jest dozwolone za zgodą osoby, która powierzyła tajemnicę, lub na podstawie postanowienia właściwego sądu.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983421346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245660" y="2980185"/>
            <a:ext cx="4901900" cy="3070095"/>
          </a:xfrm>
        </p:spPr>
        <p:txBody>
          <a:bodyPr/>
          <a:lstStyle/>
          <a:p>
            <a:r>
              <a:rPr lang="pl-PL" dirty="0" smtClean="0"/>
              <a:t>Prezentację wykonały:</a:t>
            </a:r>
          </a:p>
          <a:p>
            <a:r>
              <a:rPr lang="pl-PL" dirty="0" smtClean="0"/>
              <a:t>Agnieszka Zadka</a:t>
            </a:r>
          </a:p>
          <a:p>
            <a:r>
              <a:rPr lang="pl-PL" dirty="0" smtClean="0"/>
              <a:t>Kinga Stępień </a:t>
            </a:r>
          </a:p>
          <a:p>
            <a:r>
              <a:rPr lang="pl-PL" dirty="0" smtClean="0"/>
              <a:t>Marta Sobczyk</a:t>
            </a:r>
          </a:p>
          <a:p>
            <a:r>
              <a:rPr lang="pl-PL" dirty="0" smtClean="0"/>
              <a:t>Wiktoria Kupis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256637"/>
            <a:ext cx="10515600" cy="1325563"/>
          </a:xfrm>
        </p:spPr>
        <p:txBody>
          <a:bodyPr/>
          <a:lstStyle/>
          <a:p>
            <a:r>
              <a:rPr lang="pl-PL" dirty="0" smtClean="0"/>
              <a:t>Dziękujemy za uwagę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5221" y="3231920"/>
            <a:ext cx="1812835" cy="174750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70199202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 smtClean="0"/>
              <a:t>Prawo autorskie -</a:t>
            </a:r>
            <a:r>
              <a:rPr lang="pl-PL" dirty="0"/>
              <a:t>dyscyplina prawa cywilnego, zespół norm prawnych wchodzących w skład prawa własności intelektualnej,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a </a:t>
            </a:r>
            <a:r>
              <a:rPr lang="pl-PL" dirty="0"/>
              <a:t>także ogół praw przysługujących autorowi utworu (lub innemu uprawnionemu podmiotowi) upoważniających go do decydowania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o </a:t>
            </a:r>
            <a:r>
              <a:rPr lang="pl-PL" dirty="0"/>
              <a:t>eksploatacji utworu i czerpaniu z niej korzyści finansowych.</a:t>
            </a:r>
          </a:p>
          <a:p>
            <a:pPr algn="ctr"/>
            <a:r>
              <a:rPr lang="pl-PL" dirty="0" smtClean="0"/>
              <a:t>Wyróżnia się </a:t>
            </a:r>
            <a:r>
              <a:rPr lang="pl-PL" dirty="0"/>
              <a:t>dwa podstawowe systemy prawa autorskiego: </a:t>
            </a:r>
            <a:r>
              <a:rPr lang="pl-PL" i="1" dirty="0"/>
              <a:t>copyright</a:t>
            </a:r>
            <a:r>
              <a:rPr lang="pl-PL" dirty="0"/>
              <a:t> (na gruncie systemu </a:t>
            </a:r>
            <a:r>
              <a:rPr lang="pl-PL" i="1" dirty="0" err="1"/>
              <a:t>common</a:t>
            </a:r>
            <a:r>
              <a:rPr lang="pl-PL" i="1" dirty="0"/>
              <a:t> law</a:t>
            </a:r>
            <a:r>
              <a:rPr lang="pl-PL" dirty="0"/>
              <a:t>) i </a:t>
            </a:r>
            <a:r>
              <a:rPr lang="pl-PL" i="1" dirty="0" err="1"/>
              <a:t>droit</a:t>
            </a:r>
            <a:r>
              <a:rPr lang="pl-PL" i="1" dirty="0"/>
              <a:t> </a:t>
            </a:r>
            <a:r>
              <a:rPr lang="pl-PL" i="1" dirty="0" err="1"/>
              <a:t>d’auteur</a:t>
            </a:r>
            <a:r>
              <a:rPr lang="pl-PL" dirty="0"/>
              <a:t> </a:t>
            </a:r>
            <a:r>
              <a:rPr lang="pl-PL" dirty="0" smtClean="0"/>
              <a:t>funkcjonujące </a:t>
            </a:r>
            <a:r>
              <a:rPr lang="pl-PL" dirty="0"/>
              <a:t>w państwach Europy </a:t>
            </a:r>
            <a:r>
              <a:rPr lang="pl-PL" dirty="0" smtClean="0"/>
              <a:t>kontynentalnej</a:t>
            </a:r>
            <a:r>
              <a:rPr lang="pl-PL" dirty="0"/>
              <a:t>.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262094"/>
            <a:ext cx="10515600" cy="1325563"/>
          </a:xfrm>
        </p:spPr>
        <p:txBody>
          <a:bodyPr/>
          <a:lstStyle/>
          <a:p>
            <a:r>
              <a:rPr lang="pl-PL" dirty="0" smtClean="0"/>
              <a:t>Czym jest prawo autorskie?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3935917446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 algn="ctr"/>
            <a:r>
              <a:rPr lang="pl-PL" dirty="0" smtClean="0"/>
              <a:t>akty </a:t>
            </a:r>
            <a:r>
              <a:rPr lang="pl-PL" dirty="0"/>
              <a:t>normatywne lub ich urzędowe projekty;</a:t>
            </a:r>
          </a:p>
          <a:p>
            <a:pPr algn="ctr"/>
            <a:r>
              <a:rPr lang="pl-PL" dirty="0"/>
              <a:t>urzędowe dokumenty, materiały, znaki i symbole;</a:t>
            </a:r>
          </a:p>
          <a:p>
            <a:pPr algn="ctr"/>
            <a:r>
              <a:rPr lang="pl-PL" dirty="0"/>
              <a:t>opublikowane opisy patentowe lub ochronne;</a:t>
            </a:r>
          </a:p>
          <a:p>
            <a:pPr algn="ctr"/>
            <a:r>
              <a:rPr lang="pl-PL" dirty="0"/>
              <a:t>proste informacje </a:t>
            </a:r>
            <a:r>
              <a:rPr lang="pl-PL" dirty="0" smtClean="0"/>
              <a:t>prasowe.</a:t>
            </a:r>
            <a:endParaRPr lang="pl-PL" dirty="0"/>
          </a:p>
          <a:p>
            <a:pPr algn="ctr"/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800" dirty="0" smtClean="0"/>
              <a:t>Utwory nie objęte prawem autorskim</a:t>
            </a:r>
            <a:endParaRPr lang="pl-PL" sz="4800" dirty="0"/>
          </a:p>
        </p:txBody>
      </p:sp>
    </p:spTree>
    <p:extLst>
      <p:ext uri="{BB962C8B-B14F-4D97-AF65-F5344CB8AC3E}">
        <p14:creationId xmlns="" xmlns:p14="http://schemas.microsoft.com/office/powerpoint/2010/main" val="25675511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3786" y="2109143"/>
            <a:ext cx="4533362" cy="4533362"/>
          </a:xfr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988957"/>
            <a:ext cx="10515600" cy="701731"/>
          </a:xfrm>
        </p:spPr>
        <p:txBody>
          <a:bodyPr anchor="t" anchorCtr="1">
            <a:spAutoFit/>
          </a:bodyPr>
          <a:lstStyle/>
          <a:p>
            <a:r>
              <a:rPr lang="pl-PL" dirty="0" smtClean="0"/>
              <a:t>Symbol praw autorskich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4137896842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pl-PL" dirty="0"/>
              <a:t>Autorskie prawa osobiste są prawami „ojcostwa utworu” i obejmują przede wszystkim prawo autora do wiązania z dziełem jego nazwiska.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Prawo </a:t>
            </a:r>
            <a:r>
              <a:rPr lang="pl-PL" dirty="0"/>
              <a:t>to nigdy nie wygasa i jest, z natury rzeczy, niezbywalne, nie można się go zrzec ani przenieść na inną osobę. W ramach ochrony dóbr osobistych autor ma prawo do przedstawiania utworu pod pseudonimem lub anonimowo.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Do </a:t>
            </a:r>
            <a:r>
              <a:rPr lang="pl-PL" dirty="0"/>
              <a:t>osobistych praw autorskich należy także prawo do zachowania niezmienionej treści i formy utworu, zakazujące wprowadzania zmian, zniekształceń, przeinaczeń czy prawo do nadzoru nad korzystaniem z dzieła. Warto nadmienić, że prawo do anonimowej publikacji dzieła jest często wykorzystywane w umowach kupna/sprzedaży utworów – umowne zobowiązanie nabywcy do anonimowego rozpowszechniania dzieła jest </a:t>
            </a:r>
            <a:r>
              <a:rPr lang="pl-PL" i="1" dirty="0"/>
              <a:t>de facto</a:t>
            </a:r>
            <a:r>
              <a:rPr lang="pl-PL" dirty="0"/>
              <a:t> zrzeczeniem się przez twórcę autorskiego prawa </a:t>
            </a:r>
            <a:r>
              <a:rPr lang="pl-PL" dirty="0" smtClean="0"/>
              <a:t>osobistego</a:t>
            </a:r>
            <a:br>
              <a:rPr lang="pl-PL" dirty="0" smtClean="0"/>
            </a:br>
            <a:r>
              <a:rPr lang="pl-PL" dirty="0" smtClean="0"/>
              <a:t> </a:t>
            </a:r>
            <a:r>
              <a:rPr lang="pl-PL" dirty="0"/>
              <a:t>do oznaczenia utworu nazwiskiem lub pseudonimem.</a:t>
            </a:r>
          </a:p>
          <a:p>
            <a:pPr algn="ctr"/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Autorskie prawa osobiste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114056949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 smtClean="0"/>
              <a:t>Twórca, którego autorskie prawa osobiste zostały zagrożone cudzym działaniem, może żądać zaniechania tego działania. </a:t>
            </a:r>
            <a:br>
              <a:rPr lang="pl-PL" dirty="0" smtClean="0"/>
            </a:br>
            <a:r>
              <a:rPr lang="pl-PL" dirty="0" smtClean="0"/>
              <a:t>W razie dokonanego naruszenia może także żądać, aby osoba, która dopuściła się naruszenia, dopełniła czynności potrzebnych do usunięcia jego skutków, w szczególności, aby złożyła publiczne oświadczenie </a:t>
            </a:r>
            <a:br>
              <a:rPr lang="pl-PL" dirty="0" smtClean="0"/>
            </a:br>
            <a:r>
              <a:rPr lang="pl-PL" dirty="0" smtClean="0"/>
              <a:t>o odpowiedniej treści i formie. Jeżeli naruszenie było zawinione, </a:t>
            </a:r>
            <a:br>
              <a:rPr lang="pl-PL" dirty="0" smtClean="0"/>
            </a:br>
            <a:r>
              <a:rPr lang="pl-PL" dirty="0" smtClean="0"/>
              <a:t>sąd może przyznać twórcy odpowiednią sumę pieniężną tytułem zadośćuczynienia za doznaną krzywdę albo – na żądanie twórcy – zobowiązać sprawcę, aby uiścił odpowiednią sumę pieniężną na wskazany przez twórcę cel społeczny.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197916305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60992" y="2063908"/>
            <a:ext cx="11028336" cy="5417546"/>
          </a:xfrm>
        </p:spPr>
        <p:txBody>
          <a:bodyPr>
            <a:noAutofit/>
          </a:bodyPr>
          <a:lstStyle/>
          <a:p>
            <a:pPr algn="ctr"/>
            <a:endParaRPr lang="pl-PL" sz="2000" dirty="0" smtClean="0"/>
          </a:p>
          <a:p>
            <a:pPr algn="ctr"/>
            <a:r>
              <a:rPr lang="pl-PL" sz="2000" dirty="0" smtClean="0"/>
              <a:t>Autorskie </a:t>
            </a:r>
            <a:r>
              <a:rPr lang="pl-PL" sz="2000" dirty="0"/>
              <a:t>prawa majątkowe (ang. </a:t>
            </a:r>
            <a:r>
              <a:rPr lang="pl-PL" sz="2000" i="1" dirty="0"/>
              <a:t>copyright</a:t>
            </a:r>
            <a:r>
              <a:rPr lang="pl-PL" sz="2000" dirty="0"/>
              <a:t>) to monopol praw majątkowych na rzecz autora utworu lub posiadacza praw (który najczęściej uzyskał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te </a:t>
            </a:r>
            <a:r>
              <a:rPr lang="pl-PL" sz="2000" dirty="0"/>
              <a:t>prawa na mocy umowy z autorem). </a:t>
            </a:r>
            <a:r>
              <a:rPr lang="pl-PL" sz="2000" dirty="0" smtClean="0"/>
              <a:t>Zasadą </a:t>
            </a:r>
            <a:r>
              <a:rPr lang="pl-PL" sz="2000" dirty="0"/>
              <a:t>w prawie autorskim jest,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że </a:t>
            </a:r>
            <a:r>
              <a:rPr lang="pl-PL" sz="2000" dirty="0"/>
              <a:t>z utworu może korzystać lub nim rozporządzać tylko osoba uprawniona. Osobą uprawnioną jest w pierwszej kolejności posiadacz praw do utworu. Osoba taka (lub inny podmiot) może następnie udzielić innym uprawnień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do </a:t>
            </a:r>
            <a:r>
              <a:rPr lang="pl-PL" sz="2000" dirty="0"/>
              <a:t>korzystania z utworu, na mocy umowy licencyjnej lub umowy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przekazującej </a:t>
            </a:r>
            <a:r>
              <a:rPr lang="pl-PL" sz="2000" dirty="0"/>
              <a:t>prawa </a:t>
            </a:r>
            <a:r>
              <a:rPr lang="pl-PL" sz="2000" dirty="0" smtClean="0"/>
              <a:t>do </a:t>
            </a:r>
            <a:r>
              <a:rPr lang="pl-PL" sz="2000" dirty="0"/>
              <a:t>utworu.</a:t>
            </a:r>
          </a:p>
          <a:p>
            <a:pPr algn="ctr"/>
            <a:r>
              <a:rPr lang="pl-PL" sz="2000" dirty="0"/>
              <a:t>Autorskie prawa majątkowe są ograniczone przez zasady dozwolonego użytku, określające ograniczenia i wyłączenia z ochrony </a:t>
            </a:r>
            <a:r>
              <a:rPr lang="pl-PL" sz="2000" dirty="0" smtClean="0"/>
              <a:t>prawno autorskiej</a:t>
            </a:r>
            <a:r>
              <a:rPr lang="pl-PL" sz="2000" dirty="0"/>
              <a:t>. Ustawa rozróżnia dozwolony użytek prywatny 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oraz</a:t>
            </a:r>
            <a:r>
              <a:rPr lang="pl-PL" sz="2000" dirty="0"/>
              <a:t> dozwolony użytek publiczny</a:t>
            </a:r>
            <a:r>
              <a:rPr lang="pl-PL" sz="2000" dirty="0" smtClean="0"/>
              <a:t>.</a:t>
            </a:r>
            <a:endParaRPr lang="pl-PL" sz="20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6353" y="790649"/>
            <a:ext cx="10377407" cy="464949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Autorskie prawa majątkowe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523094627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 smtClean="0"/>
              <a:t>Autorskie prawa majątkowe są ograniczone w czasie, i trwają:</a:t>
            </a:r>
          </a:p>
          <a:p>
            <a:r>
              <a:rPr lang="pl-PL" dirty="0" smtClean="0"/>
              <a:t>przez cały czas życia twórcy i 70 lat po jego śmierci;</a:t>
            </a:r>
          </a:p>
          <a:p>
            <a:r>
              <a:rPr lang="pl-PL" dirty="0" smtClean="0"/>
              <a:t>jeżeli twórca nie jest znany – 70 lat od daty pierwszego rozpowszechnienia utworu.</a:t>
            </a:r>
          </a:p>
          <a:p>
            <a:r>
              <a:rPr lang="pl-PL" dirty="0" smtClean="0"/>
              <a:t>Jeżeli z mocy ustawy autorskie prawa majątkowe przysługują innej osobie niż twórcy:</a:t>
            </a:r>
          </a:p>
          <a:p>
            <a:r>
              <a:rPr lang="pl-PL" dirty="0" smtClean="0"/>
              <a:t>70 lat liczy się od daty rozpowszechnienia utworu;</a:t>
            </a:r>
          </a:p>
          <a:p>
            <a:r>
              <a:rPr lang="pl-PL" dirty="0" smtClean="0"/>
              <a:t>gdy utwór nie został rozpowszechniony – 70 lat od daty ustalenia utworu.</a:t>
            </a:r>
          </a:p>
          <a:p>
            <a:r>
              <a:rPr lang="pl-PL" dirty="0" smtClean="0"/>
              <a:t>Inny jest okres obowiązywania praw pokrewnych:</a:t>
            </a:r>
          </a:p>
          <a:p>
            <a:r>
              <a:rPr lang="pl-PL" dirty="0" smtClean="0"/>
              <a:t>50 lat w odniesieniu do nadań programów RTV (licząc od roku pierwszego nadania);</a:t>
            </a:r>
          </a:p>
          <a:p>
            <a:r>
              <a:rPr lang="pl-PL" dirty="0" smtClean="0"/>
              <a:t>50 lat w odniesieniu do sporządzania i korzystania z fonogramów i wideogramów (licząc od roku sporządzenia).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4002231762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78050" y="3619948"/>
            <a:ext cx="10327340" cy="3877815"/>
          </a:xfrm>
        </p:spPr>
        <p:txBody>
          <a:bodyPr/>
          <a:lstStyle/>
          <a:p>
            <a:r>
              <a:rPr lang="pl-PL" dirty="0" smtClean="0"/>
              <a:t>Gdy używamy jakiegoś utworu z Internetu przy korzystaniu z niego powinniśmy pamiętać o tym, aby podać z jakiej strony wzięliśmy </a:t>
            </a:r>
            <a:br>
              <a:rPr lang="pl-PL" dirty="0" smtClean="0"/>
            </a:br>
            <a:r>
              <a:rPr lang="pl-PL" dirty="0" smtClean="0"/>
              <a:t>te informacje, ponieważ ktoś może nas posądzić o  łamanie prawa. 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07547" y="676836"/>
            <a:ext cx="10341684" cy="1054250"/>
          </a:xfrm>
        </p:spPr>
        <p:txBody>
          <a:bodyPr/>
          <a:lstStyle/>
          <a:p>
            <a:r>
              <a:rPr lang="pl-PL" sz="4800" dirty="0" smtClean="0"/>
              <a:t>Jak przestrzegać prawa autorskiego?</a:t>
            </a:r>
            <a:endParaRPr lang="pl-PL" sz="4800" dirty="0"/>
          </a:p>
        </p:txBody>
      </p:sp>
    </p:spTree>
    <p:extLst>
      <p:ext uri="{BB962C8B-B14F-4D97-AF65-F5344CB8AC3E}">
        <p14:creationId xmlns="" xmlns:p14="http://schemas.microsoft.com/office/powerpoint/2010/main" val="3272532628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yw1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Motyw1</Template>
  <TotalTime>322</TotalTime>
  <Words>490</Words>
  <Application>Microsoft Office PowerPoint</Application>
  <PresentationFormat>Niestandardowy</PresentationFormat>
  <Paragraphs>52</Paragraphs>
  <Slides>16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Motyw1</vt:lpstr>
      <vt:lpstr>Prawo autorskie</vt:lpstr>
      <vt:lpstr>Czym jest prawo autorskie?</vt:lpstr>
      <vt:lpstr>Utwory nie objęte prawem autorskim</vt:lpstr>
      <vt:lpstr>Symbol praw autorskich</vt:lpstr>
      <vt:lpstr>Autorskie prawa osobiste</vt:lpstr>
      <vt:lpstr>Slajd 6</vt:lpstr>
      <vt:lpstr>Autorskie prawa majątkowe</vt:lpstr>
      <vt:lpstr>Slajd 8</vt:lpstr>
      <vt:lpstr>Jak przestrzegać prawa autorskiego?</vt:lpstr>
      <vt:lpstr>Slajd 10</vt:lpstr>
      <vt:lpstr>Z czym wiąże się naruszenie prawa autorskiego?</vt:lpstr>
      <vt:lpstr>Co grozi za naruszenie praw autorskich w Internecie?</vt:lpstr>
      <vt:lpstr>Jak należy postępować w przypadku naruszenia prawa autorskiego? </vt:lpstr>
      <vt:lpstr> Ochrona wizerunku, adresata korespondencji i tajemnicy źródeł informacji </vt:lpstr>
      <vt:lpstr>Slajd 15</vt:lpstr>
      <vt:lpstr>Dziękujemy za uwagę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autorskie</dc:title>
  <dc:creator>Kinga</dc:creator>
  <cp:lastModifiedBy>Użytkownik systemu Windows</cp:lastModifiedBy>
  <cp:revision>18</cp:revision>
  <dcterms:created xsi:type="dcterms:W3CDTF">2019-11-16T11:14:12Z</dcterms:created>
  <dcterms:modified xsi:type="dcterms:W3CDTF">2019-11-27T07:53:32Z</dcterms:modified>
</cp:coreProperties>
</file>